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14" r:id="rId2"/>
  </p:sldMasterIdLst>
  <p:notesMasterIdLst>
    <p:notesMasterId r:id="rId12"/>
  </p:notesMasterIdLst>
  <p:sldIdLst>
    <p:sldId id="256" r:id="rId3"/>
    <p:sldId id="261" r:id="rId4"/>
    <p:sldId id="269" r:id="rId5"/>
    <p:sldId id="259" r:id="rId6"/>
    <p:sldId id="262" r:id="rId7"/>
    <p:sldId id="260" r:id="rId8"/>
    <p:sldId id="263" r:id="rId9"/>
    <p:sldId id="268" r:id="rId10"/>
    <p:sldId id="270" r:id="rId1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84" autoAdjust="0"/>
  </p:normalViewPr>
  <p:slideViewPr>
    <p:cSldViewPr snapToGrid="0">
      <p:cViewPr varScale="1">
        <p:scale>
          <a:sx n="81" d="100"/>
          <a:sy n="81" d="100"/>
        </p:scale>
        <p:origin x="754" y="58"/>
      </p:cViewPr>
      <p:guideLst/>
    </p:cSldViewPr>
  </p:slideViewPr>
  <p:notesTextViewPr>
    <p:cViewPr>
      <p:scale>
        <a:sx n="1" d="1"/>
        <a:sy n="1" d="1"/>
      </p:scale>
      <p:origin x="0" y="-111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AE1D9-2A0B-4AB7-9291-47A3B67969E9}" type="datetimeFigureOut">
              <a:rPr lang="de-DE" smtClean="0"/>
              <a:t>27.10.2019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590C4-C747-4E2A-B6AB-7432ACEDDDD6}" type="slidenum">
              <a:rPr lang="de-DE" smtClean="0"/>
              <a:t>‹Nr.›</a:t>
            </a:fld>
            <a:endParaRPr lang="de-DE"/>
          </a:p>
        </p:txBody>
      </p:sp>
    </p:spTree>
    <p:extLst>
      <p:ext uri="{BB962C8B-B14F-4D97-AF65-F5344CB8AC3E}">
        <p14:creationId xmlns:p14="http://schemas.microsoft.com/office/powerpoint/2010/main" val="1298399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rPr>
              <a:t>„Den Krieg ich noch!“ Klick</a:t>
            </a:r>
          </a:p>
          <a:p>
            <a:endParaRPr lang="de-DE" sz="1200" b="0"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"Shit. Jetzt hab ich schon wieder den Samstagsbus verpasst! Jetzt gibt’s wieder Stress mit dem Prof„ Klick</a:t>
            </a:r>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1</a:t>
            </a:fld>
            <a:endParaRPr lang="de-DE"/>
          </a:p>
        </p:txBody>
      </p:sp>
    </p:spTree>
    <p:extLst>
      <p:ext uri="{BB962C8B-B14F-4D97-AF65-F5344CB8AC3E}">
        <p14:creationId xmlns:p14="http://schemas.microsoft.com/office/powerpoint/2010/main" val="1168964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a:solidFill>
                  <a:schemeClr val="tx1"/>
                </a:solidFill>
                <a:effectLst/>
                <a:latin typeface="+mn-lt"/>
                <a:ea typeface="+mn-ea"/>
                <a:cs typeface="+mn-cs"/>
              </a:rPr>
              <a:t>Denn ein anderer Bus fährt heute nicht mehr</a:t>
            </a: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a:solidFill>
                  <a:schemeClr val="tx1"/>
                </a:solidFill>
                <a:effectLst/>
                <a:latin typeface="+mn-lt"/>
                <a:ea typeface="+mn-ea"/>
                <a:cs typeface="+mn-cs"/>
              </a:rPr>
              <a:t>Wer vom Land kennt das nicht? Verpasst man den Bus, kommt man nicht weg und versäumt wirklich wichtige Termine. Das Land wurde von der Stadt abgehängt, obwohl Infrastruktur vorhanden ist. Nur unabhängig voneinander.</a:t>
            </a:r>
            <a:endParaRPr lang="de-DE" b="0" dirty="0">
              <a:effectLst/>
            </a:endParaRPr>
          </a:p>
          <a:p>
            <a:r>
              <a:rPr lang="de-DE" sz="1200" b="0" i="0" u="none" strike="noStrike" kern="1200" dirty="0">
                <a:solidFill>
                  <a:schemeClr val="tx1"/>
                </a:solidFill>
                <a:effectLst/>
                <a:latin typeface="+mn-lt"/>
                <a:ea typeface="+mn-ea"/>
                <a:cs typeface="+mn-cs"/>
              </a:rPr>
              <a:t>Wir entwickeln eine Webapp, die den Öffentlichen Verkehr, mit dem Privatverkehr und anderen Schnittstellen, z.B. Rufbussen, verknüpft.</a:t>
            </a:r>
            <a:r>
              <a:rPr lang="de-DE" sz="1200" b="1" i="0" u="none" strike="noStrike" kern="1200" dirty="0">
                <a:solidFill>
                  <a:schemeClr val="tx1"/>
                </a:solidFill>
                <a:effectLst/>
                <a:latin typeface="+mn-lt"/>
                <a:ea typeface="+mn-ea"/>
                <a:cs typeface="+mn-cs"/>
              </a:rPr>
              <a:t> </a:t>
            </a:r>
            <a:r>
              <a:rPr lang="de-DE" sz="1200" b="0" i="0" u="none" strike="noStrike" kern="1200" dirty="0">
                <a:solidFill>
                  <a:schemeClr val="tx1"/>
                </a:solidFill>
                <a:effectLst/>
                <a:latin typeface="+mn-lt"/>
                <a:ea typeface="+mn-ea"/>
                <a:cs typeface="+mn-cs"/>
              </a:rPr>
              <a:t>. Klick</a:t>
            </a:r>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2</a:t>
            </a:fld>
            <a:endParaRPr lang="de-DE"/>
          </a:p>
        </p:txBody>
      </p:sp>
    </p:spTree>
    <p:extLst>
      <p:ext uri="{BB962C8B-B14F-4D97-AF65-F5344CB8AC3E}">
        <p14:creationId xmlns:p14="http://schemas.microsoft.com/office/powerpoint/2010/main" val="1486656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rPr>
              <a:t>Wir machen es einfach wie früher. Man hält den Daumen raus, einen virtuellen Daumen. Neben dem öffentlichen Verkehr zu Stoßzeiten können flexible Ruf- und Bürgerbusse zum Einsatz kommen. Mit der Webapp geht’s ganz einfach. Die Rufbusse haben Platz für 5-8 Personen. Die großen Busse müssen nicht mehr unnötig leer fahren, man spart Zeit und tut was für die Umwelt. Und dazu kommt noch  (KLICK) ergänzend der Privatverkehr. </a:t>
            </a:r>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3</a:t>
            </a:fld>
            <a:endParaRPr lang="de-DE"/>
          </a:p>
        </p:txBody>
      </p:sp>
    </p:spTree>
    <p:extLst>
      <p:ext uri="{BB962C8B-B14F-4D97-AF65-F5344CB8AC3E}">
        <p14:creationId xmlns:p14="http://schemas.microsoft.com/office/powerpoint/2010/main" val="1227700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a:solidFill>
                  <a:schemeClr val="tx1"/>
                </a:solidFill>
                <a:effectLst/>
                <a:latin typeface="+mn-lt"/>
                <a:ea typeface="+mn-ea"/>
                <a:cs typeface="+mn-cs"/>
              </a:rPr>
              <a:t>Ganz flexibel, seht selbst:</a:t>
            </a:r>
            <a:endParaRPr lang="de-DE" b="0" dirty="0">
              <a:effectLst/>
            </a:endParaRPr>
          </a:p>
          <a:p>
            <a:r>
              <a:rPr lang="de-DE" sz="1200" b="0" i="0" u="none" strike="noStrike" kern="1200" dirty="0">
                <a:solidFill>
                  <a:schemeClr val="tx1"/>
                </a:solidFill>
                <a:effectLst/>
                <a:latin typeface="+mn-lt"/>
                <a:ea typeface="+mn-ea"/>
                <a:cs typeface="+mn-cs"/>
              </a:rPr>
              <a:t>Klick</a:t>
            </a:r>
            <a:br>
              <a:rPr lang="de-DE" dirty="0"/>
            </a:br>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4</a:t>
            </a:fld>
            <a:endParaRPr lang="de-DE"/>
          </a:p>
        </p:txBody>
      </p:sp>
    </p:spTree>
    <p:extLst>
      <p:ext uri="{BB962C8B-B14F-4D97-AF65-F5344CB8AC3E}">
        <p14:creationId xmlns:p14="http://schemas.microsoft.com/office/powerpoint/2010/main" val="3419376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br>
              <a:rPr lang="de-DE" b="0" dirty="0">
                <a:effectLst/>
              </a:rPr>
            </a:br>
            <a:r>
              <a:rPr lang="de-DE" sz="1200" b="0" i="0" u="none" strike="noStrike" kern="1200" dirty="0">
                <a:solidFill>
                  <a:schemeClr val="tx1"/>
                </a:solidFill>
                <a:effectLst/>
                <a:latin typeface="+mn-lt"/>
                <a:ea typeface="+mn-ea"/>
                <a:cs typeface="+mn-cs"/>
              </a:rPr>
              <a:t>“Hoffentlich komme ich heute noch an” Klick</a:t>
            </a:r>
            <a:endParaRPr lang="de-DE" b="0" dirty="0">
              <a:effectLst/>
            </a:endParaRPr>
          </a:p>
          <a:p>
            <a:br>
              <a:rPr lang="de-DE" b="0" dirty="0">
                <a:effectLst/>
              </a:rPr>
            </a:br>
            <a:r>
              <a:rPr lang="de-DE" sz="1200" b="1" i="0" u="none" strike="noStrike" kern="1200" dirty="0">
                <a:solidFill>
                  <a:schemeClr val="tx1"/>
                </a:solidFill>
                <a:effectLst/>
                <a:latin typeface="+mn-lt"/>
                <a:ea typeface="+mn-ea"/>
                <a:cs typeface="+mn-cs"/>
              </a:rPr>
              <a:t>Julian </a:t>
            </a:r>
            <a:r>
              <a:rPr lang="de-DE" sz="1200" b="0" i="0" u="none" strike="noStrike" kern="1200" dirty="0">
                <a:solidFill>
                  <a:schemeClr val="tx1"/>
                </a:solidFill>
                <a:effectLst/>
                <a:latin typeface="+mn-lt"/>
                <a:ea typeface="+mn-ea"/>
                <a:cs typeface="+mn-cs"/>
              </a:rPr>
              <a:t>mit Aktentasche “Tschüss Schatz bis heute Abend” Schaut auf Handy </a:t>
            </a:r>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5</a:t>
            </a:fld>
            <a:endParaRPr lang="de-DE"/>
          </a:p>
        </p:txBody>
      </p:sp>
    </p:spTree>
    <p:extLst>
      <p:ext uri="{BB962C8B-B14F-4D97-AF65-F5344CB8AC3E}">
        <p14:creationId xmlns:p14="http://schemas.microsoft.com/office/powerpoint/2010/main" val="677077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dirty="0">
                <a:solidFill>
                  <a:schemeClr val="tx1"/>
                </a:solidFill>
                <a:effectLst/>
                <a:latin typeface="+mn-lt"/>
                <a:ea typeface="+mn-ea"/>
                <a:cs typeface="+mn-cs"/>
              </a:rPr>
              <a:t>Klick </a:t>
            </a:r>
            <a:r>
              <a:rPr lang="de-DE" sz="1200" b="0" i="0" u="none" strike="noStrike" kern="1200" dirty="0" err="1">
                <a:solidFill>
                  <a:schemeClr val="tx1"/>
                </a:solidFill>
                <a:effectLst/>
                <a:latin typeface="+mn-lt"/>
                <a:ea typeface="+mn-ea"/>
                <a:cs typeface="+mn-cs"/>
              </a:rPr>
              <a:t>Klick</a:t>
            </a:r>
            <a:endParaRPr lang="de-DE" sz="1200" b="0" i="0" u="none" strike="noStrike" kern="1200" dirty="0">
              <a:solidFill>
                <a:schemeClr val="tx1"/>
              </a:solidFill>
              <a:effectLst/>
              <a:latin typeface="+mn-lt"/>
              <a:ea typeface="+mn-ea"/>
              <a:cs typeface="+mn-cs"/>
            </a:endParaRPr>
          </a:p>
          <a:p>
            <a:endParaRPr lang="de-DE" sz="1200" b="0" i="0" u="none" strike="noStrike" kern="1200" dirty="0">
              <a:solidFill>
                <a:schemeClr val="tx1"/>
              </a:solidFill>
              <a:effectLst/>
              <a:latin typeface="+mn-lt"/>
              <a:ea typeface="+mn-ea"/>
              <a:cs typeface="+mn-cs"/>
            </a:endParaRPr>
          </a:p>
          <a:p>
            <a:endParaRPr lang="de-DE" sz="1200" b="0"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“Ach da will jemand mitfahren, das liegt ja auf der Strecke, da kann ich gleich ein paar Punkte sammeln.” Klick</a:t>
            </a:r>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6</a:t>
            </a:fld>
            <a:endParaRPr lang="de-DE"/>
          </a:p>
        </p:txBody>
      </p:sp>
    </p:spTree>
    <p:extLst>
      <p:ext uri="{BB962C8B-B14F-4D97-AF65-F5344CB8AC3E}">
        <p14:creationId xmlns:p14="http://schemas.microsoft.com/office/powerpoint/2010/main" val="894166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i="0" u="none" strike="noStrike" kern="1200" dirty="0">
                <a:solidFill>
                  <a:schemeClr val="tx1"/>
                </a:solidFill>
                <a:effectLst/>
                <a:latin typeface="+mn-lt"/>
                <a:ea typeface="+mn-ea"/>
                <a:cs typeface="+mn-cs"/>
              </a:rPr>
              <a:t>Julia</a:t>
            </a:r>
            <a:r>
              <a:rPr lang="de-DE" sz="1200" b="0" i="0" u="none" strike="noStrike" kern="1200" dirty="0">
                <a:solidFill>
                  <a:schemeClr val="tx1"/>
                </a:solidFill>
                <a:effectLst/>
                <a:latin typeface="+mn-lt"/>
                <a:ea typeface="+mn-ea"/>
                <a:cs typeface="+mn-cs"/>
              </a:rPr>
              <a:t>: “Oh geil, grad bestätigt, mich nimmt jemand mit. Dann gibts doch keinen Stress mit dem Prof”</a:t>
            </a:r>
          </a:p>
          <a:p>
            <a:r>
              <a:rPr lang="de-DE" sz="1200" b="0" i="0" u="none" strike="noStrike" kern="1200" dirty="0">
                <a:solidFill>
                  <a:schemeClr val="tx1"/>
                </a:solidFill>
                <a:effectLst/>
                <a:latin typeface="+mn-lt"/>
                <a:ea typeface="+mn-ea"/>
                <a:cs typeface="+mn-cs"/>
              </a:rPr>
              <a:t>Ich gebe in der Webapp den Abfahrtsort, die Uhrzeit und den Ankunftsort an und ein virtueller Daumen rausgehalten. Diesen Bedarf sehen die Rufbusse, die bei rechtzeitiger Anmeldung immer fahren, und die Privatpersonen jemanden auch spontan mitnehmen. Klick</a:t>
            </a:r>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7</a:t>
            </a:fld>
            <a:endParaRPr lang="de-DE"/>
          </a:p>
        </p:txBody>
      </p:sp>
    </p:spTree>
    <p:extLst>
      <p:ext uri="{BB962C8B-B14F-4D97-AF65-F5344CB8AC3E}">
        <p14:creationId xmlns:p14="http://schemas.microsoft.com/office/powerpoint/2010/main" val="366672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rPr>
              <a:t>Und für alle ohne Smartphone gibts an den Bushaltestellen ein kleines Terminal, was jeder Bedienen kann. Auch telefonische Buchungen wären denkbar.  Klick</a:t>
            </a:r>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8</a:t>
            </a:fld>
            <a:endParaRPr lang="de-DE"/>
          </a:p>
        </p:txBody>
      </p:sp>
    </p:spTree>
    <p:extLst>
      <p:ext uri="{BB962C8B-B14F-4D97-AF65-F5344CB8AC3E}">
        <p14:creationId xmlns:p14="http://schemas.microsoft.com/office/powerpoint/2010/main" val="1799315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1" i="0" u="none" strike="noStrike" kern="1200" dirty="0">
                <a:solidFill>
                  <a:schemeClr val="tx1"/>
                </a:solidFill>
                <a:effectLst/>
                <a:latin typeface="+mn-lt"/>
                <a:ea typeface="+mn-ea"/>
                <a:cs typeface="+mn-cs"/>
              </a:rPr>
              <a:t>Alex </a:t>
            </a:r>
            <a:r>
              <a:rPr lang="de-DE" sz="1200" b="0" i="0" u="none" strike="noStrike" kern="1200" dirty="0">
                <a:solidFill>
                  <a:schemeClr val="tx1"/>
                </a:solidFill>
                <a:effectLst/>
                <a:latin typeface="+mn-lt"/>
                <a:ea typeface="+mn-ea"/>
                <a:cs typeface="+mn-cs"/>
              </a:rPr>
              <a:t>sitzt am PC, </a:t>
            </a:r>
            <a:r>
              <a:rPr lang="de-DE" sz="1200" b="1" i="0" u="none" strike="noStrike" kern="1200" dirty="0">
                <a:solidFill>
                  <a:schemeClr val="tx1"/>
                </a:solidFill>
                <a:effectLst/>
                <a:latin typeface="+mn-lt"/>
                <a:ea typeface="+mn-ea"/>
                <a:cs typeface="+mn-cs"/>
              </a:rPr>
              <a:t>Julia </a:t>
            </a:r>
            <a:r>
              <a:rPr lang="de-DE" sz="1200" b="0" i="0" u="none" strike="noStrike" kern="1200" dirty="0">
                <a:solidFill>
                  <a:schemeClr val="tx1"/>
                </a:solidFill>
                <a:effectLst/>
                <a:latin typeface="+mn-lt"/>
                <a:ea typeface="+mn-ea"/>
                <a:cs typeface="+mn-cs"/>
              </a:rPr>
              <a:t>kommt rein: “Schatz? Buchst du für deine Oma für morgen mal bei </a:t>
            </a:r>
            <a:r>
              <a:rPr lang="de-DE" sz="1200" b="0" i="0" u="none" strike="noStrike" kern="1200" dirty="0" err="1">
                <a:solidFill>
                  <a:schemeClr val="tx1"/>
                </a:solidFill>
                <a:effectLst/>
                <a:latin typeface="+mn-lt"/>
                <a:ea typeface="+mn-ea"/>
                <a:cs typeface="+mn-cs"/>
              </a:rPr>
              <a:t>Outlink</a:t>
            </a:r>
            <a:r>
              <a:rPr lang="de-DE" sz="1200" b="0" i="0" u="none" strike="noStrike" kern="1200" dirty="0">
                <a:solidFill>
                  <a:schemeClr val="tx1"/>
                </a:solidFill>
                <a:effectLst/>
                <a:latin typeface="+mn-lt"/>
                <a:ea typeface="+mn-ea"/>
                <a:cs typeface="+mn-cs"/>
              </a:rPr>
              <a:t> eine Fahrt mit dem Rufbus?”</a:t>
            </a:r>
            <a:endParaRPr lang="de-DE" b="0" dirty="0">
              <a:effectLst/>
            </a:endParaRPr>
          </a:p>
          <a:p>
            <a:pPr rtl="0"/>
            <a:br>
              <a:rPr lang="de-DE" b="0" dirty="0">
                <a:effectLst/>
              </a:rPr>
            </a:br>
            <a:r>
              <a:rPr lang="de-DE" sz="1200" b="1" i="0" u="none" strike="noStrike" kern="1200" dirty="0">
                <a:solidFill>
                  <a:schemeClr val="tx1"/>
                </a:solidFill>
                <a:effectLst/>
                <a:latin typeface="+mn-lt"/>
                <a:ea typeface="+mn-ea"/>
                <a:cs typeface="+mn-cs"/>
              </a:rPr>
              <a:t>Alex</a:t>
            </a:r>
            <a:r>
              <a:rPr lang="de-DE" sz="1200" b="0" i="0" u="none" strike="noStrike" kern="1200" dirty="0">
                <a:solidFill>
                  <a:schemeClr val="tx1"/>
                </a:solidFill>
                <a:effectLst/>
                <a:latin typeface="+mn-lt"/>
                <a:ea typeface="+mn-ea"/>
                <a:cs typeface="+mn-cs"/>
              </a:rPr>
              <a:t>: “Ja mach ich, aber gib ihr mal die Nummer”, reicht Julia einen Zettel “Da kann sie nächstes Mal anrufen, das kann sie nämlich selber.</a:t>
            </a:r>
            <a:endParaRPr lang="de-DE" b="0" dirty="0">
              <a:effectLst/>
            </a:endParaRPr>
          </a:p>
          <a:p>
            <a:endParaRPr lang="de-DE" b="0" dirty="0">
              <a:effectLst/>
            </a:endParaRPr>
          </a:p>
          <a:p>
            <a:pPr rtl="0"/>
            <a:r>
              <a:rPr lang="de-DE" sz="1200" b="1" i="0" u="none" strike="noStrike" kern="1200" dirty="0" err="1">
                <a:solidFill>
                  <a:schemeClr val="tx1"/>
                </a:solidFill>
                <a:effectLst/>
                <a:latin typeface="+mn-lt"/>
                <a:ea typeface="+mn-ea"/>
                <a:cs typeface="+mn-cs"/>
              </a:rPr>
              <a:t>Meta</a:t>
            </a:r>
            <a:r>
              <a:rPr lang="de-DE" sz="1200" b="1" i="0" u="none" strike="noStrike" kern="1200" dirty="0">
                <a:solidFill>
                  <a:schemeClr val="tx1"/>
                </a:solidFill>
                <a:effectLst/>
                <a:latin typeface="+mn-lt"/>
                <a:ea typeface="+mn-ea"/>
                <a:cs typeface="+mn-cs"/>
              </a:rPr>
              <a:t>: </a:t>
            </a:r>
            <a:r>
              <a:rPr lang="de-DE" sz="1200" b="0" i="0" u="none" strike="noStrike" kern="1200" dirty="0">
                <a:solidFill>
                  <a:schemeClr val="tx1"/>
                </a:solidFill>
                <a:effectLst/>
                <a:latin typeface="+mn-lt"/>
                <a:ea typeface="+mn-ea"/>
                <a:cs typeface="+mn-cs"/>
              </a:rPr>
              <a:t>Und </a:t>
            </a:r>
            <a:r>
              <a:rPr lang="de-DE" sz="1200" b="0" i="0" u="none" strike="noStrike" kern="1200" dirty="0" err="1">
                <a:solidFill>
                  <a:schemeClr val="tx1"/>
                </a:solidFill>
                <a:effectLst/>
                <a:latin typeface="+mn-lt"/>
                <a:ea typeface="+mn-ea"/>
                <a:cs typeface="+mn-cs"/>
              </a:rPr>
              <a:t>Outlink</a:t>
            </a:r>
            <a:r>
              <a:rPr lang="de-DE" sz="1200" b="0" i="0" u="none" strike="noStrike" kern="1200" dirty="0">
                <a:solidFill>
                  <a:schemeClr val="tx1"/>
                </a:solidFill>
                <a:effectLst/>
                <a:latin typeface="+mn-lt"/>
                <a:ea typeface="+mn-ea"/>
                <a:cs typeface="+mn-cs"/>
              </a:rPr>
              <a:t> kann noch mehr.</a:t>
            </a:r>
            <a:r>
              <a:rPr lang="de-DE" sz="1200" b="1" i="0" u="none" strike="noStrike" kern="1200" dirty="0">
                <a:solidFill>
                  <a:schemeClr val="tx1"/>
                </a:solidFill>
                <a:effectLst/>
                <a:latin typeface="+mn-lt"/>
                <a:ea typeface="+mn-ea"/>
                <a:cs typeface="+mn-cs"/>
              </a:rPr>
              <a:t> </a:t>
            </a:r>
            <a:r>
              <a:rPr lang="de-DE" sz="1200" b="0" i="0" u="none" strike="noStrike" kern="1200" dirty="0">
                <a:solidFill>
                  <a:schemeClr val="tx1"/>
                </a:solidFill>
                <a:effectLst/>
                <a:latin typeface="+mn-lt"/>
                <a:ea typeface="+mn-ea"/>
                <a:cs typeface="+mn-cs"/>
              </a:rPr>
              <a:t>Neben dem Abdecken der Mobilitätsnachfrage, haben wir ein bargeldloses Bezahlsystem entwickelt. Das entlastet sogar intelligent und gerecht Schüler und Rentner.. </a:t>
            </a:r>
            <a:endParaRPr lang="de-DE" b="0" dirty="0">
              <a:effectLst/>
            </a:endParaRPr>
          </a:p>
          <a:p>
            <a:pPr rtl="0"/>
            <a:r>
              <a:rPr lang="de-DE" sz="1200" b="0" i="0" u="none" strike="noStrike" kern="1200" dirty="0">
                <a:solidFill>
                  <a:schemeClr val="tx1"/>
                </a:solidFill>
                <a:effectLst/>
                <a:latin typeface="+mn-lt"/>
                <a:ea typeface="+mn-ea"/>
                <a:cs typeface="+mn-cs"/>
              </a:rPr>
              <a:t>Außerdem kann man mit dieser Webapp auch weiter und um die Ecke denken. </a:t>
            </a:r>
            <a:r>
              <a:rPr lang="de-DE" sz="1200" b="0" i="0" u="none" strike="noStrike" kern="1200" dirty="0" err="1">
                <a:solidFill>
                  <a:schemeClr val="tx1"/>
                </a:solidFill>
                <a:effectLst/>
                <a:latin typeface="+mn-lt"/>
                <a:ea typeface="+mn-ea"/>
                <a:cs typeface="+mn-cs"/>
              </a:rPr>
              <a:t>Outlink</a:t>
            </a:r>
            <a:r>
              <a:rPr lang="de-DE" sz="1200" b="0" i="0" u="none" strike="noStrike" kern="1200" dirty="0">
                <a:solidFill>
                  <a:schemeClr val="tx1"/>
                </a:solidFill>
                <a:effectLst/>
                <a:latin typeface="+mn-lt"/>
                <a:ea typeface="+mn-ea"/>
                <a:cs typeface="+mn-cs"/>
              </a:rPr>
              <a:t> schafft die Mobilität auf dem Land, und könnte gleichzeitig überflüssige Mobilitätsbedürfnisse verhindern. Was wenn man zum Einkaufen nicht mehr 30 Min in die Stadt fahren muss, sondern nur einen virtuellen Einkaufzettel raushängt? Wenn einer, der sowieso schon fährt etwas für andere mitnimmt?</a:t>
            </a:r>
            <a:endParaRPr lang="de-DE" b="0" dirty="0">
              <a:effectLst/>
            </a:endParaRPr>
          </a:p>
          <a:p>
            <a:pPr rtl="0"/>
            <a:r>
              <a:rPr lang="de-DE" sz="1200" b="0" i="0" u="none" strike="noStrike" kern="1200" dirty="0">
                <a:solidFill>
                  <a:schemeClr val="tx1"/>
                </a:solidFill>
                <a:effectLst/>
                <a:latin typeface="+mn-lt"/>
                <a:ea typeface="+mn-ea"/>
                <a:cs typeface="+mn-cs"/>
              </a:rPr>
              <a:t>Lasst uns alle zusammen an der Mobilität für alle arbeiten:)</a:t>
            </a:r>
            <a:endParaRPr lang="de-DE" b="0" dirty="0">
              <a:effectLst/>
            </a:endParaRPr>
          </a:p>
          <a:p>
            <a:br>
              <a:rPr lang="de-DE" dirty="0"/>
            </a:br>
            <a:br>
              <a:rPr lang="de-DE" b="0" dirty="0">
                <a:effectLst/>
              </a:rPr>
            </a:br>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9</a:t>
            </a:fld>
            <a:endParaRPr lang="de-DE"/>
          </a:p>
        </p:txBody>
      </p:sp>
    </p:spTree>
    <p:extLst>
      <p:ext uri="{BB962C8B-B14F-4D97-AF65-F5344CB8AC3E}">
        <p14:creationId xmlns:p14="http://schemas.microsoft.com/office/powerpoint/2010/main" val="232959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de-DE"/>
              <a:t>Mastertitelformat bearbeiten</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2013222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de-DE"/>
              <a:t>Mastertitelformat bearbeiten</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2374287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de-DE"/>
              <a:t>Mastertitelformat bearbeiten</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1006963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de-DE"/>
              <a:t>Mastertitelformat bearbeiten</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17375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de-DE"/>
              <a:t>Mastertitelformat bearbeiten</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586876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de-DE"/>
              <a:t>Mastertitelformat bearbeiten</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3" name="Date Placeholder 2"/>
          <p:cNvSpPr>
            <a:spLocks noGrp="1"/>
          </p:cNvSpPr>
          <p:nvPr>
            <p:ph type="dt" sz="half" idx="10"/>
          </p:nvPr>
        </p:nvSpPr>
        <p:spPr/>
        <p:txBody>
          <a:bodyPr/>
          <a:lstStyle/>
          <a:p>
            <a:fld id="{E391A145-EFA7-47F7-B7D3-81BED4A3F091}" type="datetimeFigureOut">
              <a:rPr lang="de-DE" smtClean="0"/>
              <a:t>27.10.2019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641747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de-DE"/>
              <a:t>Mastertitelformat bearbeiten</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3" name="Date Placeholder 2"/>
          <p:cNvSpPr>
            <a:spLocks noGrp="1"/>
          </p:cNvSpPr>
          <p:nvPr>
            <p:ph type="dt" sz="half" idx="10"/>
          </p:nvPr>
        </p:nvSpPr>
        <p:spPr/>
        <p:txBody>
          <a:bodyPr/>
          <a:lstStyle/>
          <a:p>
            <a:fld id="{E391A145-EFA7-47F7-B7D3-81BED4A3F091}" type="datetimeFigureOut">
              <a:rPr lang="de-DE" smtClean="0"/>
              <a:t>27.10.2019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2724715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5123037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8564809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2515423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135458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40328412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9580643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1095152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391A145-EFA7-47F7-B7D3-81BED4A3F091}" type="datetimeFigureOut">
              <a:rPr lang="de-DE" smtClean="0"/>
              <a:t>27.10.2019</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906715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391A145-EFA7-47F7-B7D3-81BED4A3F091}" type="datetimeFigureOut">
              <a:rPr lang="de-DE" smtClean="0"/>
              <a:t>27.10.2019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8774355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91A145-EFA7-47F7-B7D3-81BED4A3F091}" type="datetimeFigureOut">
              <a:rPr lang="de-DE" smtClean="0"/>
              <a:t>27.10.2019</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6362065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3649580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626225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7366087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1896030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2894169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503257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391A145-EFA7-47F7-B7D3-81BED4A3F091}" type="datetimeFigureOut">
              <a:rPr lang="de-DE" smtClean="0"/>
              <a:t>27.10.2019</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1352739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391A145-EFA7-47F7-B7D3-81BED4A3F091}" type="datetimeFigureOut">
              <a:rPr lang="de-DE" smtClean="0"/>
              <a:t>27.10.2019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111304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91A145-EFA7-47F7-B7D3-81BED4A3F091}" type="datetimeFigureOut">
              <a:rPr lang="de-DE" smtClean="0"/>
              <a:t>27.10.2019</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136483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21149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de-DE"/>
              <a:t>Mastertitelformat bearbeiten</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687956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391A145-EFA7-47F7-B7D3-81BED4A3F091}" type="datetimeFigureOut">
              <a:rPr lang="de-DE" smtClean="0"/>
              <a:t>27.10.2019</a:t>
            </a:fld>
            <a:endParaRPr lang="de-DE"/>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de-DE"/>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5602C96-1504-4F6D-8186-9E009D90E589}" type="slidenum">
              <a:rPr lang="de-DE" smtClean="0"/>
              <a:t>‹Nr.›</a:t>
            </a:fld>
            <a:endParaRPr lang="de-DE"/>
          </a:p>
        </p:txBody>
      </p:sp>
    </p:spTree>
    <p:extLst>
      <p:ext uri="{BB962C8B-B14F-4D97-AF65-F5344CB8AC3E}">
        <p14:creationId xmlns:p14="http://schemas.microsoft.com/office/powerpoint/2010/main" val="3970732389"/>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91A145-EFA7-47F7-B7D3-81BED4A3F091}" type="datetimeFigureOut">
              <a:rPr lang="de-DE" smtClean="0"/>
              <a:t>27.10.2019</a:t>
            </a:fld>
            <a:endParaRPr lang="de-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602C96-1504-4F6D-8186-9E009D90E589}" type="slidenum">
              <a:rPr lang="de-DE" smtClean="0"/>
              <a:t>‹Nr.›</a:t>
            </a:fld>
            <a:endParaRPr lang="de-DE"/>
          </a:p>
        </p:txBody>
      </p:sp>
    </p:spTree>
    <p:extLst>
      <p:ext uri="{BB962C8B-B14F-4D97-AF65-F5344CB8AC3E}">
        <p14:creationId xmlns:p14="http://schemas.microsoft.com/office/powerpoint/2010/main" val="422531696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jpe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9.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stehend, sitzend, schwarz, Foto enthält.&#10;&#10;Automatisch generierte Beschreibung">
            <a:extLst>
              <a:ext uri="{FF2B5EF4-FFF2-40B4-BE49-F238E27FC236}">
                <a16:creationId xmlns:a16="http://schemas.microsoft.com/office/drawing/2014/main" id="{E7AB3809-EF7A-4A5A-8DE5-8D45239C8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612842"/>
            <a:ext cx="6858000" cy="6858000"/>
          </a:xfrm>
          <a:prstGeom prst="rect">
            <a:avLst/>
          </a:prstGeom>
          <a:effectLst>
            <a:softEdge rad="127000"/>
          </a:effectLst>
        </p:spPr>
      </p:pic>
      <p:pic>
        <p:nvPicPr>
          <p:cNvPr id="1028" name="Picture 4" descr="Passagier Nut, Bus, Nut 33025, Passagier, Vektor">
            <a:extLst>
              <a:ext uri="{FF2B5EF4-FFF2-40B4-BE49-F238E27FC236}">
                <a16:creationId xmlns:a16="http://schemas.microsoft.com/office/drawing/2014/main" id="{971E75BC-CB52-42B7-A525-4F7AA926B0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375" t="50000" r="29375"/>
          <a:stretch/>
        </p:blipFill>
        <p:spPr bwMode="auto">
          <a:xfrm>
            <a:off x="-4070392" y="2018506"/>
            <a:ext cx="16505135" cy="4358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94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25E-6 2.96296E-6 L -1.00156 2.96296E-6 " pathEditMode="relative" rAng="0" ptsTypes="AA">
                                      <p:cBhvr>
                                        <p:cTn id="6" dur="4000" fill="hold"/>
                                        <p:tgtEl>
                                          <p:spTgt spid="1028"/>
                                        </p:tgtEl>
                                        <p:attrNameLst>
                                          <p:attrName>ppt_x</p:attrName>
                                          <p:attrName>ppt_y</p:attrName>
                                        </p:attrNameLst>
                                      </p:cBhvr>
                                      <p:rCtr x="-500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7612AF-4175-4D84-9BCE-6DE52C42625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br>
              <a:rPr lang="en-US" sz="2600" kern="1200" dirty="0">
                <a:solidFill>
                  <a:srgbClr val="FFFFFF"/>
                </a:solidFill>
                <a:latin typeface="+mj-lt"/>
                <a:ea typeface="+mj-ea"/>
                <a:cs typeface="+mj-cs"/>
              </a:rPr>
            </a:br>
            <a:r>
              <a:rPr lang="en-US" sz="2600" kern="1200" dirty="0" err="1">
                <a:solidFill>
                  <a:srgbClr val="FFFFFF"/>
                </a:solidFill>
                <a:latin typeface="+mj-lt"/>
                <a:ea typeface="+mj-ea"/>
                <a:cs typeface="+mj-cs"/>
              </a:rPr>
              <a:t>Verbindung</a:t>
            </a:r>
            <a:br>
              <a:rPr lang="en-US" sz="2600" kern="1200" dirty="0">
                <a:solidFill>
                  <a:srgbClr val="FFFFFF"/>
                </a:solidFill>
                <a:latin typeface="+mj-lt"/>
                <a:ea typeface="+mj-ea"/>
                <a:cs typeface="+mj-cs"/>
              </a:rPr>
            </a:br>
            <a:r>
              <a:rPr lang="en-US" sz="2600" kern="1200" dirty="0" err="1">
                <a:solidFill>
                  <a:srgbClr val="FFFFFF"/>
                </a:solidFill>
                <a:latin typeface="+mj-lt"/>
                <a:ea typeface="+mj-ea"/>
                <a:cs typeface="+mj-cs"/>
              </a:rPr>
              <a:t>Brandlos</a:t>
            </a:r>
            <a:r>
              <a:rPr lang="en-US" sz="2600" kern="1200" dirty="0">
                <a:solidFill>
                  <a:srgbClr val="FFFFFF"/>
                </a:solidFill>
                <a:latin typeface="+mj-lt"/>
                <a:ea typeface="+mj-ea"/>
                <a:cs typeface="+mj-cs"/>
              </a:rPr>
              <a:t> - Fulda</a:t>
            </a:r>
          </a:p>
        </p:txBody>
      </p:sp>
      <p:pic>
        <p:nvPicPr>
          <p:cNvPr id="11" name="Inhaltsplatzhalter 10">
            <a:extLst>
              <a:ext uri="{FF2B5EF4-FFF2-40B4-BE49-F238E27FC236}">
                <a16:creationId xmlns:a16="http://schemas.microsoft.com/office/drawing/2014/main" id="{5F7D5251-6B35-40F1-B59E-A23796D32D8C}"/>
              </a:ext>
            </a:extLst>
          </p:cNvPr>
          <p:cNvPicPr>
            <a:picLocks noGrp="1" noChangeAspect="1"/>
          </p:cNvPicPr>
          <p:nvPr>
            <p:ph idx="1"/>
          </p:nvPr>
        </p:nvPicPr>
        <p:blipFill rotWithShape="1">
          <a:blip r:embed="rId3"/>
          <a:srcRect l="13267" t="55606" r="54270" b="29521"/>
          <a:stretch/>
        </p:blipFill>
        <p:spPr>
          <a:xfrm>
            <a:off x="3544835" y="769998"/>
            <a:ext cx="8342366" cy="2608729"/>
          </a:xfrm>
          <a:prstGeom prst="rect">
            <a:avLst/>
          </a:prstGeom>
        </p:spPr>
      </p:pic>
      <p:sp>
        <p:nvSpPr>
          <p:cNvPr id="12" name="Textfeld 11">
            <a:extLst>
              <a:ext uri="{FF2B5EF4-FFF2-40B4-BE49-F238E27FC236}">
                <a16:creationId xmlns:a16="http://schemas.microsoft.com/office/drawing/2014/main" id="{B5907BB0-4A0B-438A-83FF-83A96A35788A}"/>
              </a:ext>
            </a:extLst>
          </p:cNvPr>
          <p:cNvSpPr txBox="1"/>
          <p:nvPr/>
        </p:nvSpPr>
        <p:spPr>
          <a:xfrm>
            <a:off x="4331799" y="4148725"/>
            <a:ext cx="6085840" cy="830997"/>
          </a:xfrm>
          <a:prstGeom prst="rect">
            <a:avLst/>
          </a:prstGeom>
          <a:noFill/>
        </p:spPr>
        <p:txBody>
          <a:bodyPr wrap="square" rtlCol="0">
            <a:spAutoFit/>
          </a:bodyPr>
          <a:lstStyle/>
          <a:p>
            <a:r>
              <a:rPr lang="de-DE" sz="2400" dirty="0"/>
              <a:t>Samstags – 1 (!) Verbindung</a:t>
            </a:r>
          </a:p>
          <a:p>
            <a:r>
              <a:rPr lang="de-DE" sz="2400" dirty="0"/>
              <a:t>Sonntags – 0 Verbindungen</a:t>
            </a:r>
          </a:p>
        </p:txBody>
      </p:sp>
    </p:spTree>
    <p:extLst>
      <p:ext uri="{BB962C8B-B14F-4D97-AF65-F5344CB8AC3E}">
        <p14:creationId xmlns:p14="http://schemas.microsoft.com/office/powerpoint/2010/main" val="1059937935"/>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descr="Ein Bild, das Text, Karte enthält.&#10;&#10;Automatisch generierte Beschreibung">
            <a:extLst>
              <a:ext uri="{FF2B5EF4-FFF2-40B4-BE49-F238E27FC236}">
                <a16:creationId xmlns:a16="http://schemas.microsoft.com/office/drawing/2014/main" id="{9FE1204E-13B8-41EA-8E45-4B2E616D51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12192000" cy="7060758"/>
          </a:xfrm>
        </p:spPr>
      </p:pic>
      <p:pic>
        <p:nvPicPr>
          <p:cNvPr id="12" name="Grafik 11" descr="Ein Bild, das Computer enthält.&#10;&#10;Automatisch generierte Beschreibung">
            <a:extLst>
              <a:ext uri="{FF2B5EF4-FFF2-40B4-BE49-F238E27FC236}">
                <a16:creationId xmlns:a16="http://schemas.microsoft.com/office/drawing/2014/main" id="{F57953B8-EAAA-49E2-80DA-CE73A26599F6}"/>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15626" y="5667452"/>
            <a:ext cx="622613" cy="653551"/>
          </a:xfrm>
          <a:prstGeom prst="rect">
            <a:avLst/>
          </a:prstGeom>
        </p:spPr>
      </p:pic>
      <p:pic>
        <p:nvPicPr>
          <p:cNvPr id="14" name="Grafik 13" descr="Ein Bild, das Computer enthält.&#10;&#10;Automatisch generierte Beschreibung">
            <a:extLst>
              <a:ext uri="{FF2B5EF4-FFF2-40B4-BE49-F238E27FC236}">
                <a16:creationId xmlns:a16="http://schemas.microsoft.com/office/drawing/2014/main" id="{53C82D49-4CFD-4641-A7E1-45BB675F65D0}"/>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38382" y="3043450"/>
            <a:ext cx="635277" cy="666844"/>
          </a:xfrm>
          <a:prstGeom prst="rect">
            <a:avLst/>
          </a:prstGeom>
        </p:spPr>
      </p:pic>
      <p:pic>
        <p:nvPicPr>
          <p:cNvPr id="15" name="Grafik 14" descr="Ein Bild, das Computer enthält.&#10;&#10;Automatisch generierte Beschreibung">
            <a:extLst>
              <a:ext uri="{FF2B5EF4-FFF2-40B4-BE49-F238E27FC236}">
                <a16:creationId xmlns:a16="http://schemas.microsoft.com/office/drawing/2014/main" id="{51DDE90D-2F40-4FF1-A0B4-3568245CC8D8}"/>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117840" y="1845295"/>
            <a:ext cx="635279" cy="666846"/>
          </a:xfrm>
          <a:prstGeom prst="rect">
            <a:avLst/>
          </a:prstGeom>
        </p:spPr>
      </p:pic>
      <p:pic>
        <p:nvPicPr>
          <p:cNvPr id="16" name="Grafik 15" descr="Ein Bild, das Computer enthält.&#10;&#10;Automatisch generierte Beschreibung">
            <a:extLst>
              <a:ext uri="{FF2B5EF4-FFF2-40B4-BE49-F238E27FC236}">
                <a16:creationId xmlns:a16="http://schemas.microsoft.com/office/drawing/2014/main" id="{C40F44A9-3717-491F-B64E-A3F65D60858F}"/>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735266" y="3196956"/>
            <a:ext cx="635278" cy="666845"/>
          </a:xfrm>
          <a:prstGeom prst="rect">
            <a:avLst/>
          </a:prstGeom>
        </p:spPr>
      </p:pic>
      <p:pic>
        <p:nvPicPr>
          <p:cNvPr id="17" name="Grafik 16" descr="Ein Bild, das Computer enthält.&#10;&#10;Automatisch generierte Beschreibung">
            <a:extLst>
              <a:ext uri="{FF2B5EF4-FFF2-40B4-BE49-F238E27FC236}">
                <a16:creationId xmlns:a16="http://schemas.microsoft.com/office/drawing/2014/main" id="{96E0408C-147A-4DF3-BE49-4AF882540923}"/>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334168" y="5772239"/>
            <a:ext cx="539831" cy="566656"/>
          </a:xfrm>
          <a:prstGeom prst="rect">
            <a:avLst/>
          </a:prstGeom>
        </p:spPr>
      </p:pic>
      <p:pic>
        <p:nvPicPr>
          <p:cNvPr id="18" name="Grafik 17" descr="Ein Bild, das Computer enthält.&#10;&#10;Automatisch generierte Beschreibung">
            <a:extLst>
              <a:ext uri="{FF2B5EF4-FFF2-40B4-BE49-F238E27FC236}">
                <a16:creationId xmlns:a16="http://schemas.microsoft.com/office/drawing/2014/main" id="{675D910A-B3E2-493A-9CEC-D3E3ABB255E8}"/>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62782" y="3811673"/>
            <a:ext cx="528299" cy="554551"/>
          </a:xfrm>
          <a:prstGeom prst="rect">
            <a:avLst/>
          </a:prstGeom>
        </p:spPr>
      </p:pic>
    </p:spTree>
    <p:extLst>
      <p:ext uri="{BB962C8B-B14F-4D97-AF65-F5344CB8AC3E}">
        <p14:creationId xmlns:p14="http://schemas.microsoft.com/office/powerpoint/2010/main" val="10121566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8"/>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phone, Handy, Telefon, Elektronik, Smartphone">
            <a:extLst>
              <a:ext uri="{FF2B5EF4-FFF2-40B4-BE49-F238E27FC236}">
                <a16:creationId xmlns:a16="http://schemas.microsoft.com/office/drawing/2014/main" id="{6010F223-BD15-447F-8E30-A563EBE85F4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05336" y="266699"/>
            <a:ext cx="3205163" cy="6410325"/>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descr="Ein Bild, das Fern, Bedienung, Video, Uhr enthält.&#10;&#10;Automatisch generierte Beschreibung">
            <a:extLst>
              <a:ext uri="{FF2B5EF4-FFF2-40B4-BE49-F238E27FC236}">
                <a16:creationId xmlns:a16="http://schemas.microsoft.com/office/drawing/2014/main" id="{87C260F6-D6A0-4160-AC5C-75BFD88A787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18156" y="1130553"/>
            <a:ext cx="2611985" cy="4643529"/>
          </a:xfrm>
          <a:prstGeom prst="rect">
            <a:avLst/>
          </a:prstGeom>
        </p:spPr>
      </p:pic>
      <p:pic>
        <p:nvPicPr>
          <p:cNvPr id="11" name="Grafik 10" descr="Ein Bild, das Fern, weiß enthält.&#10;&#10;Automatisch generierte Beschreibung">
            <a:extLst>
              <a:ext uri="{FF2B5EF4-FFF2-40B4-BE49-F238E27FC236}">
                <a16:creationId xmlns:a16="http://schemas.microsoft.com/office/drawing/2014/main" id="{8ED5F1C3-80E7-475F-8416-06E0AFF7E825}"/>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b="81210"/>
          <a:stretch/>
        </p:blipFill>
        <p:spPr>
          <a:xfrm>
            <a:off x="4918156" y="1127063"/>
            <a:ext cx="2611984" cy="872517"/>
          </a:xfrm>
          <a:prstGeom prst="rect">
            <a:avLst/>
          </a:prstGeom>
        </p:spPr>
      </p:pic>
    </p:spTree>
    <p:extLst>
      <p:ext uri="{BB962C8B-B14F-4D97-AF65-F5344CB8AC3E}">
        <p14:creationId xmlns:p14="http://schemas.microsoft.com/office/powerpoint/2010/main" val="1576853324"/>
      </p:ext>
    </p:extLst>
  </p:cSld>
  <p:clrMapOvr>
    <a:masterClrMapping/>
  </p:clrMapOvr>
  <mc:AlternateContent xmlns:mc="http://schemas.openxmlformats.org/markup-compatibility/2006">
    <mc:Choice xmlns:p15="http://schemas.microsoft.com/office/powerpoint/2012/main" Requires="p15">
      <p:transition spd="slow">
        <p15:prstTrans prst="cr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phone, Handy, Telefon, Elektronik, Smartphone">
            <a:extLst>
              <a:ext uri="{FF2B5EF4-FFF2-40B4-BE49-F238E27FC236}">
                <a16:creationId xmlns:a16="http://schemas.microsoft.com/office/drawing/2014/main" id="{6010F223-BD15-447F-8E30-A563EBE85F4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05336" y="266699"/>
            <a:ext cx="3205163" cy="6410325"/>
          </a:xfrm>
          <a:prstGeom prst="rect">
            <a:avLst/>
          </a:prstGeom>
          <a:noFill/>
          <a:extLst>
            <a:ext uri="{909E8E84-426E-40DD-AFC4-6F175D3DCCD1}">
              <a14:hiddenFill xmlns:a14="http://schemas.microsoft.com/office/drawing/2010/main">
                <a:solidFill>
                  <a:srgbClr val="FFFFFF"/>
                </a:solidFill>
              </a14:hiddenFill>
            </a:ext>
          </a:extLst>
        </p:spPr>
      </p:pic>
      <p:pic>
        <p:nvPicPr>
          <p:cNvPr id="11" name="Grafik 10" descr="Ein Bild, das Fern, weiß enthält.&#10;&#10;Automatisch generierte Beschreibung">
            <a:extLst>
              <a:ext uri="{FF2B5EF4-FFF2-40B4-BE49-F238E27FC236}">
                <a16:creationId xmlns:a16="http://schemas.microsoft.com/office/drawing/2014/main" id="{8ED5F1C3-80E7-475F-8416-06E0AFF7E82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2" b="194"/>
          <a:stretch/>
        </p:blipFill>
        <p:spPr>
          <a:xfrm>
            <a:off x="4918156" y="1127063"/>
            <a:ext cx="2611984" cy="4634442"/>
          </a:xfrm>
          <a:prstGeom prst="rect">
            <a:avLst/>
          </a:prstGeom>
        </p:spPr>
      </p:pic>
      <p:sp>
        <p:nvSpPr>
          <p:cNvPr id="2" name="Textfeld 1">
            <a:extLst>
              <a:ext uri="{FF2B5EF4-FFF2-40B4-BE49-F238E27FC236}">
                <a16:creationId xmlns:a16="http://schemas.microsoft.com/office/drawing/2014/main" id="{19158786-C275-414B-ACB5-FE34CB417181}"/>
              </a:ext>
            </a:extLst>
          </p:cNvPr>
          <p:cNvSpPr txBox="1"/>
          <p:nvPr/>
        </p:nvSpPr>
        <p:spPr>
          <a:xfrm>
            <a:off x="5558118" y="3128682"/>
            <a:ext cx="878541" cy="261610"/>
          </a:xfrm>
          <a:prstGeom prst="rect">
            <a:avLst/>
          </a:prstGeom>
          <a:noFill/>
        </p:spPr>
        <p:txBody>
          <a:bodyPr wrap="square" rtlCol="0">
            <a:spAutoFit/>
          </a:bodyPr>
          <a:lstStyle/>
          <a:p>
            <a:r>
              <a:rPr lang="de-DE" sz="1050" b="1" dirty="0">
                <a:solidFill>
                  <a:schemeClr val="bg1"/>
                </a:solidFill>
                <a:latin typeface="Calibri" panose="020F0502020204030204" pitchFamily="34" charset="0"/>
                <a:cs typeface="Calibri" panose="020F0502020204030204" pitchFamily="34" charset="0"/>
              </a:rPr>
              <a:t>FULDA</a:t>
            </a:r>
            <a:endParaRPr lang="de-DE" b="1" dirty="0">
              <a:solidFill>
                <a:schemeClr val="bg1"/>
              </a:solidFill>
              <a:latin typeface="Calibri" panose="020F0502020204030204" pitchFamily="34" charset="0"/>
              <a:cs typeface="Calibri" panose="020F0502020204030204" pitchFamily="34" charset="0"/>
            </a:endParaRPr>
          </a:p>
        </p:txBody>
      </p:sp>
      <p:sp>
        <p:nvSpPr>
          <p:cNvPr id="6" name="Textfeld 5">
            <a:extLst>
              <a:ext uri="{FF2B5EF4-FFF2-40B4-BE49-F238E27FC236}">
                <a16:creationId xmlns:a16="http://schemas.microsoft.com/office/drawing/2014/main" id="{433CA1A4-38D7-4573-9F37-21E8FE2210D5}"/>
              </a:ext>
            </a:extLst>
          </p:cNvPr>
          <p:cNvSpPr txBox="1"/>
          <p:nvPr/>
        </p:nvSpPr>
        <p:spPr>
          <a:xfrm>
            <a:off x="6544237" y="3621739"/>
            <a:ext cx="878541" cy="261610"/>
          </a:xfrm>
          <a:prstGeom prst="rect">
            <a:avLst/>
          </a:prstGeom>
          <a:noFill/>
        </p:spPr>
        <p:txBody>
          <a:bodyPr wrap="square" rtlCol="0">
            <a:spAutoFit/>
          </a:bodyPr>
          <a:lstStyle/>
          <a:p>
            <a:r>
              <a:rPr lang="de-DE" sz="1050" b="1" dirty="0">
                <a:solidFill>
                  <a:schemeClr val="bg1"/>
                </a:solidFill>
                <a:latin typeface="Calibri" panose="020F0502020204030204" pitchFamily="34" charset="0"/>
                <a:cs typeface="Calibri" panose="020F0502020204030204" pitchFamily="34" charset="0"/>
              </a:rPr>
              <a:t>JETZT</a:t>
            </a:r>
            <a:endParaRPr lang="de-DE" b="1" dirty="0">
              <a:solidFill>
                <a:schemeClr val="bg1"/>
              </a:solidFill>
              <a:latin typeface="Calibri" panose="020F0502020204030204" pitchFamily="34" charset="0"/>
              <a:cs typeface="Calibri" panose="020F0502020204030204" pitchFamily="34" charset="0"/>
            </a:endParaRPr>
          </a:p>
        </p:txBody>
      </p:sp>
      <p:pic>
        <p:nvPicPr>
          <p:cNvPr id="4" name="Grafik 3" descr="Ein Bild, das Monitor, Bildschirm, Fernsehen, dunkel enthält.&#10;&#10;Automatisch generierte Beschreibung">
            <a:extLst>
              <a:ext uri="{FF2B5EF4-FFF2-40B4-BE49-F238E27FC236}">
                <a16:creationId xmlns:a16="http://schemas.microsoft.com/office/drawing/2014/main" id="{BF4427C1-BA48-47BC-9F7D-12C2EA2BCC80}"/>
              </a:ext>
            </a:extLst>
          </p:cNvPr>
          <p:cNvPicPr>
            <a:picLocks noChangeAspect="1"/>
          </p:cNvPicPr>
          <p:nvPr/>
        </p:nvPicPr>
        <p:blipFill rotWithShape="1">
          <a:blip r:embed="rId6">
            <a:extLst>
              <a:ext uri="{28A0092B-C50C-407E-A947-70E740481C1C}">
                <a14:useLocalDpi xmlns:a14="http://schemas.microsoft.com/office/drawing/2010/main" val="0"/>
              </a:ext>
            </a:extLst>
          </a:blip>
          <a:srcRect r="26831"/>
          <a:stretch/>
        </p:blipFill>
        <p:spPr>
          <a:xfrm>
            <a:off x="6380589" y="5006566"/>
            <a:ext cx="1149552" cy="941157"/>
          </a:xfrm>
          <a:prstGeom prst="rect">
            <a:avLst/>
          </a:prstGeom>
        </p:spPr>
      </p:pic>
    </p:spTree>
    <p:extLst>
      <p:ext uri="{BB962C8B-B14F-4D97-AF65-F5344CB8AC3E}">
        <p14:creationId xmlns:p14="http://schemas.microsoft.com/office/powerpoint/2010/main" val="327261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iterate type="lt">
                                    <p:tmAbs val="500"/>
                                  </p:iterate>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par>
                          <p:cTn id="7" fill="hold">
                            <p:stCondLst>
                              <p:cond delay="2251"/>
                            </p:stCondLst>
                            <p:childTnLst>
                              <p:par>
                                <p:cTn id="8" presetID="1" presetClass="entr" presetSubtype="0" fill="hold" nodeType="afterEffect">
                                  <p:stCondLst>
                                    <p:cond delay="500"/>
                                  </p:stCondLst>
                                  <p:iterate type="wd">
                                    <p:tmAbs val="500"/>
                                  </p:iterate>
                                  <p:childTnLst>
                                    <p:set>
                                      <p:cBhvr>
                                        <p:cTn id="9" dur="1" fill="hold">
                                          <p:stCondLst>
                                            <p:cond delay="0"/>
                                          </p:stCondLst>
                                        </p:cTn>
                                        <p:tgtEl>
                                          <p:spTgt spid="6">
                                            <p:txEl>
                                              <p:pRg st="0" end="0"/>
                                            </p:txEl>
                                          </p:spTgt>
                                        </p:tgtEl>
                                        <p:attrNameLst>
                                          <p:attrName>style.visibility</p:attrName>
                                        </p:attrNameLst>
                                      </p:cBhvr>
                                      <p:to>
                                        <p:strVal val="visible"/>
                                      </p:to>
                                    </p:set>
                                  </p:childTnLst>
                                </p:cTn>
                              </p:par>
                            </p:childTnLst>
                          </p:cTn>
                        </p:par>
                        <p:par>
                          <p:cTn id="10" fill="hold">
                            <p:stCondLst>
                              <p:cond delay="2751"/>
                            </p:stCondLst>
                            <p:childTnLst>
                              <p:par>
                                <p:cTn id="11" presetID="1" presetClass="entr" presetSubtype="0" fill="hold"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Elektronik, haltend, drinnen, Hand enthält.&#10;&#10;Automatisch generierte Beschreibung">
            <a:extLst>
              <a:ext uri="{FF2B5EF4-FFF2-40B4-BE49-F238E27FC236}">
                <a16:creationId xmlns:a16="http://schemas.microsoft.com/office/drawing/2014/main" id="{88A9BA85-83C0-4F7F-8AEF-6301D0F665F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8000"/>
                    </a14:imgEffect>
                  </a14:imgLayer>
                </a14:imgProps>
              </a:ext>
              <a:ext uri="{28A0092B-C50C-407E-A947-70E740481C1C}">
                <a14:useLocalDpi xmlns:a14="http://schemas.microsoft.com/office/drawing/2010/main" val="0"/>
              </a:ext>
            </a:extLst>
          </a:blip>
          <a:stretch>
            <a:fillRect/>
          </a:stretch>
        </p:blipFill>
        <p:spPr>
          <a:xfrm>
            <a:off x="0" y="-244793"/>
            <a:ext cx="12192000" cy="7896225"/>
          </a:xfrm>
          <a:prstGeom prst="rect">
            <a:avLst/>
          </a:prstGeom>
        </p:spPr>
      </p:pic>
      <p:pic>
        <p:nvPicPr>
          <p:cNvPr id="15" name="Grafik 14">
            <a:extLst>
              <a:ext uri="{FF2B5EF4-FFF2-40B4-BE49-F238E27FC236}">
                <a16:creationId xmlns:a16="http://schemas.microsoft.com/office/drawing/2014/main" id="{987A86FF-4C67-48E4-8211-8B424A50AEC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33850" y="2221111"/>
            <a:ext cx="4667250" cy="2625328"/>
          </a:xfrm>
          <a:prstGeom prst="rect">
            <a:avLst/>
          </a:prstGeom>
        </p:spPr>
      </p:pic>
      <p:pic>
        <p:nvPicPr>
          <p:cNvPr id="17" name="Grafik 16" descr="Ein Bild, das Objekt, Monitor, dunkel, sitzend enthält.&#10;&#10;Automatisch generierte Beschreibung">
            <a:extLst>
              <a:ext uri="{FF2B5EF4-FFF2-40B4-BE49-F238E27FC236}">
                <a16:creationId xmlns:a16="http://schemas.microsoft.com/office/drawing/2014/main" id="{3C5780D0-25E7-4CB3-A3F1-19EC978425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612" y="3194569"/>
            <a:ext cx="1858328" cy="967216"/>
          </a:xfrm>
          <a:prstGeom prst="rect">
            <a:avLst/>
          </a:prstGeom>
        </p:spPr>
      </p:pic>
    </p:spTree>
    <p:extLst>
      <p:ext uri="{BB962C8B-B14F-4D97-AF65-F5344CB8AC3E}">
        <p14:creationId xmlns:p14="http://schemas.microsoft.com/office/powerpoint/2010/main" val="44109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cBhvr>
                                        <p:cTn id="7" dur="300" fill="hold"/>
                                        <p:tgtEl>
                                          <p:spTgt spid="15"/>
                                        </p:tgtEl>
                                        <p:attrNameLst>
                                          <p:attrName>ppt_w</p:attrName>
                                        </p:attrNameLst>
                                      </p:cBhvr>
                                      <p:tavLst>
                                        <p:tav tm="0">
                                          <p:val>
                                            <p:fltVal val="0"/>
                                          </p:val>
                                        </p:tav>
                                        <p:tav tm="100000">
                                          <p:val>
                                            <p:strVal val="#ppt_w"/>
                                          </p:val>
                                        </p:tav>
                                      </p:tavLst>
                                    </p:anim>
                                    <p:anim calcmode="lin" valueType="num">
                                      <p:cBhvr>
                                        <p:cTn id="8" dur="300" fill="hold"/>
                                        <p:tgtEl>
                                          <p:spTgt spid="15"/>
                                        </p:tgtEl>
                                        <p:attrNameLst>
                                          <p:attrName>ppt_h</p:attrName>
                                        </p:attrNameLst>
                                      </p:cBhvr>
                                      <p:tavLst>
                                        <p:tav tm="0">
                                          <p:val>
                                            <p:fltVal val="0"/>
                                          </p:val>
                                        </p:tav>
                                        <p:tav tm="100000">
                                          <p:val>
                                            <p:strVal val="#ppt_h"/>
                                          </p:val>
                                        </p:tav>
                                      </p:tavLst>
                                    </p:anim>
                                    <p:animEffect transition="in" filter="fade">
                                      <p:cBhvr>
                                        <p:cTn id="9" dur="300"/>
                                        <p:tgtEl>
                                          <p:spTgt spid="15"/>
                                        </p:tgtEl>
                                      </p:cBhvr>
                                    </p:animEffect>
                                  </p:childTnLst>
                                </p:cTn>
                              </p:par>
                            </p:childTnLst>
                          </p:cTn>
                        </p:par>
                        <p:par>
                          <p:cTn id="10" fill="hold">
                            <p:stCondLst>
                              <p:cond delay="550"/>
                            </p:stCondLst>
                            <p:childTnLst>
                              <p:par>
                                <p:cTn id="11" presetID="1" presetClass="entr" presetSubtype="0" fill="hold" nodeType="afterEffect">
                                  <p:stCondLst>
                                    <p:cond delay="175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phone, Handy, Telefon, Elektronik, Smartphone">
            <a:extLst>
              <a:ext uri="{FF2B5EF4-FFF2-40B4-BE49-F238E27FC236}">
                <a16:creationId xmlns:a16="http://schemas.microsoft.com/office/drawing/2014/main" id="{6010F223-BD15-447F-8E30-A563EBE85F4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05336" y="266699"/>
            <a:ext cx="3205163" cy="6410325"/>
          </a:xfrm>
          <a:prstGeom prst="rect">
            <a:avLst/>
          </a:prstGeom>
          <a:noFill/>
          <a:extLst>
            <a:ext uri="{909E8E84-426E-40DD-AFC4-6F175D3DCCD1}">
              <a14:hiddenFill xmlns:a14="http://schemas.microsoft.com/office/drawing/2010/main">
                <a:solidFill>
                  <a:srgbClr val="FFFFFF"/>
                </a:solidFill>
              </a14:hiddenFill>
            </a:ext>
          </a:extLst>
        </p:spPr>
      </p:pic>
      <p:pic>
        <p:nvPicPr>
          <p:cNvPr id="11" name="Grafik 10" descr="Ein Bild, das Fern, weiß enthält.&#10;&#10;Automatisch generierte Beschreibung">
            <a:extLst>
              <a:ext uri="{FF2B5EF4-FFF2-40B4-BE49-F238E27FC236}">
                <a16:creationId xmlns:a16="http://schemas.microsoft.com/office/drawing/2014/main" id="{8ED5F1C3-80E7-475F-8416-06E0AFF7E82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2" b="194"/>
          <a:stretch/>
        </p:blipFill>
        <p:spPr>
          <a:xfrm>
            <a:off x="4918156" y="1127063"/>
            <a:ext cx="2611984" cy="4634442"/>
          </a:xfrm>
          <a:prstGeom prst="rect">
            <a:avLst/>
          </a:prstGeom>
        </p:spPr>
      </p:pic>
      <p:sp>
        <p:nvSpPr>
          <p:cNvPr id="2" name="Textfeld 1">
            <a:extLst>
              <a:ext uri="{FF2B5EF4-FFF2-40B4-BE49-F238E27FC236}">
                <a16:creationId xmlns:a16="http://schemas.microsoft.com/office/drawing/2014/main" id="{19158786-C275-414B-ACB5-FE34CB417181}"/>
              </a:ext>
            </a:extLst>
          </p:cNvPr>
          <p:cNvSpPr txBox="1"/>
          <p:nvPr/>
        </p:nvSpPr>
        <p:spPr>
          <a:xfrm>
            <a:off x="5558118" y="3128682"/>
            <a:ext cx="878541" cy="261610"/>
          </a:xfrm>
          <a:prstGeom prst="rect">
            <a:avLst/>
          </a:prstGeom>
          <a:noFill/>
        </p:spPr>
        <p:txBody>
          <a:bodyPr wrap="square" rtlCol="0">
            <a:spAutoFit/>
          </a:bodyPr>
          <a:lstStyle/>
          <a:p>
            <a:r>
              <a:rPr lang="de-DE" sz="1050" b="1" dirty="0">
                <a:solidFill>
                  <a:schemeClr val="bg1"/>
                </a:solidFill>
                <a:latin typeface="Calibri" panose="020F0502020204030204" pitchFamily="34" charset="0"/>
                <a:cs typeface="Calibri" panose="020F0502020204030204" pitchFamily="34" charset="0"/>
              </a:rPr>
              <a:t>FULDA</a:t>
            </a:r>
            <a:endParaRPr lang="de-DE" b="1" dirty="0">
              <a:solidFill>
                <a:schemeClr val="bg1"/>
              </a:solidFill>
              <a:latin typeface="Calibri" panose="020F0502020204030204" pitchFamily="34" charset="0"/>
              <a:cs typeface="Calibri" panose="020F0502020204030204" pitchFamily="34" charset="0"/>
            </a:endParaRPr>
          </a:p>
        </p:txBody>
      </p:sp>
      <p:sp>
        <p:nvSpPr>
          <p:cNvPr id="6" name="Textfeld 5">
            <a:extLst>
              <a:ext uri="{FF2B5EF4-FFF2-40B4-BE49-F238E27FC236}">
                <a16:creationId xmlns:a16="http://schemas.microsoft.com/office/drawing/2014/main" id="{433CA1A4-38D7-4573-9F37-21E8FE2210D5}"/>
              </a:ext>
            </a:extLst>
          </p:cNvPr>
          <p:cNvSpPr txBox="1"/>
          <p:nvPr/>
        </p:nvSpPr>
        <p:spPr>
          <a:xfrm>
            <a:off x="6544237" y="3621739"/>
            <a:ext cx="878541" cy="261610"/>
          </a:xfrm>
          <a:prstGeom prst="rect">
            <a:avLst/>
          </a:prstGeom>
          <a:noFill/>
        </p:spPr>
        <p:txBody>
          <a:bodyPr wrap="square" rtlCol="0">
            <a:spAutoFit/>
          </a:bodyPr>
          <a:lstStyle/>
          <a:p>
            <a:r>
              <a:rPr lang="de-DE" sz="1050" b="1" dirty="0">
                <a:solidFill>
                  <a:schemeClr val="bg1"/>
                </a:solidFill>
                <a:latin typeface="Calibri" panose="020F0502020204030204" pitchFamily="34" charset="0"/>
                <a:cs typeface="Calibri" panose="020F0502020204030204" pitchFamily="34" charset="0"/>
              </a:rPr>
              <a:t>JETZT</a:t>
            </a:r>
            <a:endParaRPr lang="de-DE" b="1" dirty="0">
              <a:solidFill>
                <a:schemeClr val="bg1"/>
              </a:solidFill>
              <a:latin typeface="Calibri" panose="020F0502020204030204" pitchFamily="34" charset="0"/>
              <a:cs typeface="Calibri" panose="020F0502020204030204" pitchFamily="34" charset="0"/>
            </a:endParaRPr>
          </a:p>
        </p:txBody>
      </p:sp>
      <p:pic>
        <p:nvPicPr>
          <p:cNvPr id="4" name="Grafik 3" descr="Ein Bild, das Monitor, Bildschirm, Fernsehen, dunkel enthält.&#10;&#10;Automatisch generierte Beschreibung">
            <a:extLst>
              <a:ext uri="{FF2B5EF4-FFF2-40B4-BE49-F238E27FC236}">
                <a16:creationId xmlns:a16="http://schemas.microsoft.com/office/drawing/2014/main" id="{BF4427C1-BA48-47BC-9F7D-12C2EA2BCC80}"/>
              </a:ext>
            </a:extLst>
          </p:cNvPr>
          <p:cNvPicPr>
            <a:picLocks noChangeAspect="1"/>
          </p:cNvPicPr>
          <p:nvPr/>
        </p:nvPicPr>
        <p:blipFill rotWithShape="1">
          <a:blip r:embed="rId6">
            <a:extLst>
              <a:ext uri="{28A0092B-C50C-407E-A947-70E740481C1C}">
                <a14:useLocalDpi xmlns:a14="http://schemas.microsoft.com/office/drawing/2010/main" val="0"/>
              </a:ext>
            </a:extLst>
          </a:blip>
          <a:srcRect r="26831"/>
          <a:stretch/>
        </p:blipFill>
        <p:spPr>
          <a:xfrm>
            <a:off x="6380589" y="5006566"/>
            <a:ext cx="1149552" cy="941157"/>
          </a:xfrm>
          <a:prstGeom prst="rect">
            <a:avLst/>
          </a:prstGeom>
        </p:spPr>
      </p:pic>
      <p:pic>
        <p:nvPicPr>
          <p:cNvPr id="8" name="Grafik 7">
            <a:extLst>
              <a:ext uri="{FF2B5EF4-FFF2-40B4-BE49-F238E27FC236}">
                <a16:creationId xmlns:a16="http://schemas.microsoft.com/office/drawing/2014/main" id="{F1FF8EAD-93DA-4063-87EC-61209AA899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3166" y="4298061"/>
            <a:ext cx="3058908" cy="1093850"/>
          </a:xfrm>
          <a:prstGeom prst="rect">
            <a:avLst/>
          </a:prstGeom>
        </p:spPr>
      </p:pic>
    </p:spTree>
    <p:extLst>
      <p:ext uri="{BB962C8B-B14F-4D97-AF65-F5344CB8AC3E}">
        <p14:creationId xmlns:p14="http://schemas.microsoft.com/office/powerpoint/2010/main" val="167869808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92" name="Picture 191">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3076" name="Picture 4" descr="Aufhören, Wartet Auf Den Bus, Baseball, Russland">
            <a:extLst>
              <a:ext uri="{FF2B5EF4-FFF2-40B4-BE49-F238E27FC236}">
                <a16:creationId xmlns:a16="http://schemas.microsoft.com/office/drawing/2014/main" id="{836B8BF9-F946-4D82-86CB-46598DAB99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034" r="8875"/>
          <a:stretch/>
        </p:blipFill>
        <p:spPr bwMode="auto">
          <a:xfrm>
            <a:off x="4654295" y="10"/>
            <a:ext cx="753770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1" name="Grafik 10" descr="Ein Bild, das Fern, Bedienung, Video, Uhr enthält.&#10;&#10;Automatisch generierte Beschreibung">
            <a:extLst>
              <a:ext uri="{FF2B5EF4-FFF2-40B4-BE49-F238E27FC236}">
                <a16:creationId xmlns:a16="http://schemas.microsoft.com/office/drawing/2014/main" id="{5CBEC98A-5ED8-4F0B-A9E9-1571320AB74B}"/>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8131" y="798761"/>
            <a:ext cx="2959019" cy="5260478"/>
          </a:xfrm>
          <a:prstGeom prst="rect">
            <a:avLst/>
          </a:prstGeom>
        </p:spPr>
      </p:pic>
      <p:pic>
        <p:nvPicPr>
          <p:cNvPr id="5" name="Grafik 4" descr="Ein Bild, das Screenshot enthält.&#10;&#10;Automatisch generierte Beschreibung">
            <a:extLst>
              <a:ext uri="{FF2B5EF4-FFF2-40B4-BE49-F238E27FC236}">
                <a16:creationId xmlns:a16="http://schemas.microsoft.com/office/drawing/2014/main" id="{3D49D66C-4A53-4ABE-ADA1-3E2957AF7A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853" y="0"/>
            <a:ext cx="3434700" cy="6715125"/>
          </a:xfrm>
          <a:prstGeom prst="rect">
            <a:avLst/>
          </a:prstGeom>
        </p:spPr>
      </p:pic>
    </p:spTree>
    <p:extLst>
      <p:ext uri="{BB962C8B-B14F-4D97-AF65-F5344CB8AC3E}">
        <p14:creationId xmlns:p14="http://schemas.microsoft.com/office/powerpoint/2010/main" val="24528850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0CAF0E-2A0F-4E8C-9013-B214CDA7D180}"/>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6B3EB397-BCFA-46A0-86CC-FEE0EC965EAB}"/>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3049020118"/>
      </p:ext>
    </p:extLst>
  </p:cSld>
  <p:clrMapOvr>
    <a:masterClrMapping/>
  </p:clrMapOvr>
  <p:transition spd="slow">
    <p:randomBar dir="vert"/>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chiefer">
  <a:themeElements>
    <a:clrScheme name="Schiefer">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chiefer">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chiefer">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353</Words>
  <Application>Microsoft Office PowerPoint</Application>
  <PresentationFormat>Breitbild</PresentationFormat>
  <Paragraphs>43</Paragraphs>
  <Slides>9</Slides>
  <Notes>9</Notes>
  <HiddenSlides>0</HiddenSlides>
  <MMClips>0</MMClips>
  <ScaleCrop>false</ScaleCrop>
  <HeadingPairs>
    <vt:vector size="6" baseType="variant">
      <vt:variant>
        <vt:lpstr>Verwendete Schriftarten</vt:lpstr>
      </vt:variant>
      <vt:variant>
        <vt:i4>5</vt:i4>
      </vt:variant>
      <vt:variant>
        <vt:lpstr>Design</vt:lpstr>
      </vt:variant>
      <vt:variant>
        <vt:i4>2</vt:i4>
      </vt:variant>
      <vt:variant>
        <vt:lpstr>Folientitel</vt:lpstr>
      </vt:variant>
      <vt:variant>
        <vt:i4>9</vt:i4>
      </vt:variant>
    </vt:vector>
  </HeadingPairs>
  <TitlesOfParts>
    <vt:vector size="16" baseType="lpstr">
      <vt:lpstr>Arial</vt:lpstr>
      <vt:lpstr>Calibri</vt:lpstr>
      <vt:lpstr>Calibri Light</vt:lpstr>
      <vt:lpstr>Calisto MT</vt:lpstr>
      <vt:lpstr>Wingdings 2</vt:lpstr>
      <vt:lpstr>Schiefer</vt:lpstr>
      <vt:lpstr>Office Theme</vt:lpstr>
      <vt:lpstr>PowerPoint-Präsentation</vt:lpstr>
      <vt:lpstr> Verbindung Brandlos - Fulda</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Mirrora</dc:creator>
  <cp:lastModifiedBy>Mirrora</cp:lastModifiedBy>
  <cp:revision>12</cp:revision>
  <dcterms:created xsi:type="dcterms:W3CDTF">2019-10-26T23:47:52Z</dcterms:created>
  <dcterms:modified xsi:type="dcterms:W3CDTF">2019-10-27T01:20:31Z</dcterms:modified>
</cp:coreProperties>
</file>